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8" r:id="rId7"/>
    <p:sldId id="261" r:id="rId8"/>
    <p:sldId id="262" r:id="rId9"/>
    <p:sldId id="274" r:id="rId10"/>
    <p:sldId id="263" r:id="rId11"/>
    <p:sldId id="264" r:id="rId12"/>
    <p:sldId id="267" r:id="rId13"/>
    <p:sldId id="265" r:id="rId14"/>
    <p:sldId id="266" r:id="rId15"/>
    <p:sldId id="269" r:id="rId16"/>
    <p:sldId id="270" r:id="rId17"/>
    <p:sldId id="272" r:id="rId18"/>
    <p:sldId id="271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4283D4D4-0BC9-4EF2-BA4F-469460744245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03CDB0F3-3A89-4715-A649-90FBD921F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E48DCE08-17EB-49C9-8BD2-6AFE40218AFF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67AABB6F-744D-4382-837B-B3DF30E652B0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445086B8-7A93-6805-2CE3-8662EFD0A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400300"/>
            <a:ext cx="14097000" cy="120015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RISCO PSICOSSOCIAL COMO GERADOR DE RESULTADOS PARA AS EMPRESAS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DR. FABIANO RIBEIRO SOARES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JULHO/2025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F5EB-9720-AC05-A24F-82821BCD9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EB5FB043-7741-DA43-FD2A-60C3DDB1BB10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06A680C-E583-534D-944E-1B5FC3336083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4EB28D91-B3EE-8CE1-3109-43694B2C621A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06F4115D-68E0-39B2-8ACE-73764EED844A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66FBD46F-84CD-5A62-49DC-95D98EF89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1C5A11EB-AD1A-C64E-2821-29FB64544A33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592B525-C281-D7DF-20CB-ED1DE5773681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DECE1E3-51E9-4C76-409E-FB2CDCB1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876299"/>
            <a:ext cx="9906000" cy="3047997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HSE - IT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B25EE47-9C90-A231-621D-0C0E363B1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0" y="2653277"/>
            <a:ext cx="12344400" cy="7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8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EFF37-7C8D-0BF2-4816-2C0DB54B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98A215B3-D12F-E6D6-0B20-5265E6359F16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7BA8527-78A0-4632-6F9D-A0D4017830D6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DAED9BE5-6051-84AA-723B-6224E8685D3B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C9E5181A-2F7B-86F6-1752-4079B0FFC220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B01CBBF5-A0FB-EEBE-5020-B04FA1331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DCE1E713-4371-8AB1-F89C-1D798413996E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6EB2126-5CC1-78FB-8382-AFBFC2714ED5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Espaço Reservado para Conteúdo 3">
            <a:extLst>
              <a:ext uri="{FF2B5EF4-FFF2-40B4-BE49-F238E27FC236}">
                <a16:creationId xmlns:a16="http://schemas.microsoft.com/office/drawing/2014/main" id="{ABC361E2-AEAB-C5FF-8FD2-C8352B8C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55056"/>
            <a:ext cx="8915400" cy="77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7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3EAB3-1EC3-C968-C787-C0E482F6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DCD402DE-7FD8-F05F-2D37-FDFE5FAAA9E6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6F622A1-6384-C04C-DE41-4201555ED854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778E440C-ECE3-87B2-89F3-883945EF778D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E82A91BC-0459-30FC-78BD-344B05ACD659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2FE1C2C-AF7B-7C94-16AA-EB6DBFF88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F3A2C720-049B-A866-D486-DC3D4CD91CF6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30B9945-3C23-F777-BCAE-1FAE21D112F8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EA8DB47A-88D8-374C-8F9E-838A26C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714500"/>
            <a:ext cx="11734800" cy="15240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Como gerar resultados para as empresas?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980EA3-7733-25B4-5DEF-B6736A01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8498"/>
            <a:ext cx="11734800" cy="7728402"/>
          </a:xfrm>
        </p:spPr>
        <p:txBody>
          <a:bodyPr>
            <a:norm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AUMENTO NA PRODUTIVIDADE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REDUÇÃO DO ABSENTEÍSMO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REDUÇÃO DO PRESENTEÍSMO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REDUÇÃO  “TURNOVER” DE COLABORADORES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REDUÇÃO DOS PREZUÍZOS FINANCEIROS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0BC7C8-D7FD-D395-94D2-F4E6EA35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1" y="4819229"/>
            <a:ext cx="5105400" cy="5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20E1-953C-7F39-A687-1C306C26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5CA63CFF-A4EB-08B2-4AED-29D9864AEBED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A432939-8794-7210-6E73-408157F6FC01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F22A69F-E4A6-A5EE-25E3-7E8E22204DB9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8BBFA6FF-7F55-232F-82BF-7B6726EF07C1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BFA9F4C6-2276-7B63-699C-C2FDDBA91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5A267DE-8AC5-EB24-1E0F-4C2E1AC74450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AF731DDA-262D-E7A8-06BE-E0ECE7D78F91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2DF1633E-6A45-35B4-3348-C2D7AC7E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71919"/>
            <a:ext cx="14782800" cy="200025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Mudança na Cultura Organizacional das Empresas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Incoerência entre o que se diz e o que se faz...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7C162E-5400-9C9A-5188-4689C0E7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52500"/>
            <a:ext cx="18059400" cy="891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JORNADAS LONGAS</a:t>
            </a:r>
          </a:p>
          <a:p>
            <a:pPr marL="0" indent="0">
              <a:buNone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METAS INATINGÍVEIS</a:t>
            </a:r>
          </a:p>
          <a:p>
            <a:pPr marL="0" indent="0">
              <a:buNone/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MICROGESTÃO</a:t>
            </a:r>
          </a:p>
          <a:p>
            <a:pPr marL="0" indent="0">
              <a:buNone/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COMUNICAÇÃO INADEQUADA</a:t>
            </a:r>
          </a:p>
          <a:p>
            <a:pPr marL="0" indent="0">
              <a:buNone/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AUSÊNCIA DE PAUSAS </a:t>
            </a:r>
          </a:p>
          <a:p>
            <a:pPr marL="0" indent="0">
              <a:buNone/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AMBIENTES DE MEDO E OPRESSÃO</a:t>
            </a:r>
          </a:p>
        </p:txBody>
      </p:sp>
    </p:spTree>
    <p:extLst>
      <p:ext uri="{BB962C8B-B14F-4D97-AF65-F5344CB8AC3E}">
        <p14:creationId xmlns:p14="http://schemas.microsoft.com/office/powerpoint/2010/main" val="315825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58CE9-17F0-584D-CFB9-0B2B9DA2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4F35A50E-E1B6-B55D-6751-72D4F5171720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C26DD8C-7298-A73C-0EAA-83132DCD0212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29AB732B-A8EE-CFBC-7C18-5D605BEC0B1F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21222F7C-0651-1C62-9E57-573BF0332BB1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B2054706-A49F-0037-119B-E640FCA05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458E1C7A-CD7A-1F89-CDAB-D840AEB21036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B7E8AE8-F81C-4312-0E6F-CB836290404D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A9FCB82-0615-B003-2055-520855F6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38744"/>
            <a:ext cx="10134600" cy="4247556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Segredo do Sucesso...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B2C9E2-3B4A-FDE7-6A2F-A86A55B9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983200" cy="8248055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REVISAR PROCESSOS 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REDIMENSIONAR METAS 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CAPACITAR LÍDERES 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“OUVIR” QUEM ESTÁ NO “CHÃO DE FÁBRICA”</a:t>
            </a:r>
            <a:endParaRPr lang="pt-BR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1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4B3C2-BE0A-275B-D793-9E764D6D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DF988062-84D4-2E58-6465-EA0B8E5F1082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70E3F8C-81B8-35BE-0D7F-3D8ED8BE8E1E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2C56C7A-CF77-C464-63E8-8551E08C25E2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CD926237-EA46-3D65-832F-7B50988C7D8B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6D8C8EF-3BEF-C66D-284A-7430C77DB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E6CA947-9FAC-39F7-4F3C-B4DE3663CC56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1C1D459-69D1-9B06-7E8C-7B70111E7327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0BA21A7-6BDC-1AC5-11E9-1CAA3472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0A0FD8-4B72-85C3-2854-4188FCBE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983200" cy="8248055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</a:p>
          <a:p>
            <a:pPr marL="0" indent="0" algn="ctr">
              <a:buNone/>
            </a:pP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contato: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medicina@genesismed.com.br</a:t>
            </a:r>
          </a:p>
        </p:txBody>
      </p:sp>
    </p:spTree>
    <p:extLst>
      <p:ext uri="{BB962C8B-B14F-4D97-AF65-F5344CB8AC3E}">
        <p14:creationId xmlns:p14="http://schemas.microsoft.com/office/powerpoint/2010/main" val="426062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4283D4D4-0BC9-4EF2-BA4F-469460744245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03CDB0F3-3A89-4715-A649-90FBD921F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E48DCE08-17EB-49C9-8BD2-6AFE40218AFF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67AABB6F-744D-4382-837B-B3DF30E652B0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spaço Reservado para Conteúdo 3">
            <a:extLst>
              <a:ext uri="{FF2B5EF4-FFF2-40B4-BE49-F238E27FC236}">
                <a16:creationId xmlns:a16="http://schemas.microsoft.com/office/drawing/2014/main" id="{E26DC6C7-5396-B393-A81B-DAD15AF1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032" y="3432741"/>
            <a:ext cx="6302432" cy="625948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12C9BC1-26E4-FC53-B581-E7B683D5F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154400" cy="1470025"/>
          </a:xfrm>
        </p:spPr>
        <p:txBody>
          <a:bodyPr/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RISCOS PSICOSSOCIAIS                       ADOECIMENTO MENTAL 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C0C93E81-CDD5-65BA-DAC0-458E17FFD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68C6F0A-2670-AF72-1249-AFC5CB2B9715}"/>
              </a:ext>
            </a:extLst>
          </p:cNvPr>
          <p:cNvSpPr/>
          <p:nvPr/>
        </p:nvSpPr>
        <p:spPr>
          <a:xfrm>
            <a:off x="7898931" y="2636837"/>
            <a:ext cx="1981200" cy="4571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48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24F04-1D46-4E41-6B59-61C0DB39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2212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RISCOS PSICOSSOCIAIS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0C5703-B251-9971-4C8A-CCDAC121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6500"/>
            <a:ext cx="16383000" cy="6248400"/>
          </a:xfrm>
        </p:spPr>
        <p:txBody>
          <a:bodyPr>
            <a:normAutofit/>
          </a:bodyPr>
          <a:lstStyle/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Riscos psicossociais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estão relacionados à Organização do Trabalho (NR 17, subitem 17.4.1) e às interações interpessoais no ambiente laboral. Eles incluem fatores como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excessivas, jornadas extensas, ausência de suporte, assédio moral, conflitos interpessoais e falta de autonomia no trabalho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Esses fatores podem causar estresse, ansiedade, depressão e outros transtornos de saúde mental nos trabalhadores.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49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0BC20-E0EB-6470-0ABF-AAFFC071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C8331F14-614C-CA8F-E428-7C5ABDE83D15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82773E8-4C3D-D317-873C-36F05AF02FCE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F4AB5AEF-B777-4DB3-625B-50A901E07FFF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AC24593F-22B7-B4F1-7C8D-B949136DAFAB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0B2D9B44-4654-C356-4F42-789998AFE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3FDCA44-8EB0-CEF7-D0AA-149B3044B86F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476C89A-6F6A-8E3C-09C1-E6E096B4E4B4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99A4C25-7844-B4AB-9FF2-FA815B17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5392400" cy="147002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SAÚDE MENTAL NO BRASIL E NO MUNDO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75495-CB2A-FABD-FBB3-253FDBF43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7600" y="8496300"/>
            <a:ext cx="2133600" cy="1130299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pPr algn="r"/>
            <a:r>
              <a:rPr 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OMS- 2024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A6FA10-1099-A427-E3B4-99E94BD6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97654"/>
            <a:ext cx="13107715" cy="56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0E535-09A3-9DB5-EDC3-C10977D1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0DA90819-E4AD-DC27-CB51-ED0CD8D2EBBE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192FDF8-4D3E-D278-5358-590B710DC6EF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87903FA-F2D3-7919-F9DC-6DAC82526C34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0AF5AC1C-B24A-BB1A-9344-56AA5DAEB37C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87209620-7929-20DD-FE98-D886FD787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125C36F-6AA1-7D64-3432-266DA2507286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FEF3DD42-084B-A3C5-8E87-20C519E1C396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0E15BA7-00AF-A311-DFF2-C715B58A9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840200" cy="147002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AFASTAMENTOS POR TRANSTORNOS MENTAIS - BRASIL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54201C-355B-0338-CDCB-0D2E2B161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20699B-6AB4-EF5D-3960-10676C6D0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67225"/>
            <a:ext cx="17120639" cy="61221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B86583-23C0-1570-FD0A-BA407F4A9964}"/>
              </a:ext>
            </a:extLst>
          </p:cNvPr>
          <p:cNvSpPr txBox="1"/>
          <p:nvPr/>
        </p:nvSpPr>
        <p:spPr>
          <a:xfrm>
            <a:off x="4554940" y="4960540"/>
            <a:ext cx="91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AFASTAMENTOS POR TRANSTORNOS MENTAIS - BRASIL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978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9B2DA-F612-A5CA-C4E2-9BAE9A617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C628A27A-5581-DCED-29D7-5294934B92C4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3E34728-0D78-E678-9884-0C786C2FEA6D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A2B3AFE9-A660-7F48-512B-253CE2384B26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7A3123EE-540C-27A8-EC5F-5225CDDBCBD4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3D15E8F3-AA8D-B26D-76C7-0DFDCFF42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1C1CDFAF-CF3C-B8A3-1928-D57988DF7280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27536B5-138D-70DD-8BEB-A264F9C31954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DD928F6-92A4-41A8-EE4C-83DE2C80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18646"/>
            <a:ext cx="17983200" cy="313902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AFASTAMENTOS POR TRANSTORNOS MENTAIS – BRASIL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ESPÉCIE ACIDENTÁRIA – B91 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5BB14-DC8D-C3B9-2C5A-2F11EEA8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983200" cy="8248055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10EB25-768E-A137-CE98-BD3B1ACD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41581"/>
            <a:ext cx="16437520" cy="63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366D-F4B9-C497-44E6-F582197A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8E07237A-0C0A-E164-7338-C13D1F45626B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825428C-A436-12CF-900D-1F543EDC3433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5D0AA163-BE9F-954C-8057-8982EF7C23E5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EB51CAAA-6F46-9D4F-C0E2-5E56B14D8E36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6C3E5B76-A01E-A0AE-CCC5-A565CC4B1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92FB7239-4F0F-476B-1FAE-B2ADDF21CF4B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A9C3565E-921E-718E-11B6-90E92ADC51EC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6022FAC-F43B-4ACA-20C5-86F3B36F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65" y="3905535"/>
            <a:ext cx="12755531" cy="57912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A4C364F-E1FB-9B05-917D-B85933501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5925800" cy="1470025"/>
          </a:xfrm>
        </p:spPr>
        <p:txBody>
          <a:bodyPr/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MODELO DEMANDA X CONTROLE</a:t>
            </a:r>
            <a:br>
              <a:rPr lang="pt-BR" dirty="0"/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“JOB STRAIN” – KARASEK 1979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135537-B118-9120-030A-9BE8F54B6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03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A3AA-CF58-5439-C666-C1C43C7D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2EB22174-1010-E535-55EE-81B2EFC6887D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544C570-A2E0-A945-0AA8-59B4285A1F62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643265EF-801D-61FE-52FC-D3A75B1FC4C5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BCDA13D9-D81B-1D45-E2E4-3E8EE803497E}"/>
              </a:ext>
            </a:extLst>
          </p:cNvPr>
          <p:cNvSpPr/>
          <p:nvPr/>
        </p:nvSpPr>
        <p:spPr>
          <a:xfrm>
            <a:off x="-11752" y="5402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7A481259-9138-AA24-083A-C0EFE8FE1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12FAD700-A696-0077-3EB6-9E7EEDA81CDE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4206D31B-9369-0A4A-CF01-B0484F844F94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0A6EA79-A279-4902-7000-C77EA9BB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74638"/>
            <a:ext cx="9753600" cy="11430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 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a Psiquiatria explica?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6417B-2680-9AF8-24AF-4BD3D68E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3619501"/>
            <a:ext cx="8610600" cy="6083534"/>
          </a:xfrm>
        </p:spPr>
        <p:txBody>
          <a:bodyPr>
            <a:normAutofit/>
          </a:bodyPr>
          <a:lstStyle/>
          <a:p>
            <a:pPr algn="ctr"/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indivíduos </a:t>
            </a:r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expostos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a um</a:t>
            </a:r>
            <a:r>
              <a:rPr lang="pt-BR" sz="3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mesmo 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ambiente </a:t>
            </a: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estressor evoluem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maneiras diferentes: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alguns podem  desenvolver doenças psiquiátricas,  outros</a:t>
            </a:r>
            <a:r>
              <a:rPr lang="pt-BR" sz="3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não...</a:t>
            </a:r>
          </a:p>
          <a:p>
            <a:pPr algn="ctr"/>
            <a:endParaRPr lang="pt-BR" sz="3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entender </a:t>
            </a:r>
            <a:r>
              <a:rPr lang="pt-BR" sz="3600" spc="-5" dirty="0">
                <a:latin typeface="Arial" panose="020B0604020202020204" pitchFamily="34" charset="0"/>
                <a:cs typeface="Arial" panose="020B0604020202020204" pitchFamily="34" charset="0"/>
              </a:rPr>
              <a:t>a interação </a:t>
            </a:r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entre  </a:t>
            </a:r>
            <a:r>
              <a:rPr lang="pt-BR" sz="3600" i="1" spc="-10" dirty="0">
                <a:latin typeface="Arial" panose="020B0604020202020204" pitchFamily="34" charset="0"/>
                <a:cs typeface="Arial" panose="020B0604020202020204" pitchFamily="34" charset="0"/>
              </a:rPr>
              <a:t>estressores </a:t>
            </a:r>
            <a:r>
              <a:rPr lang="pt-BR" sz="3600" i="1" spc="-5" dirty="0">
                <a:latin typeface="Arial" panose="020B0604020202020204" pitchFamily="34" charset="0"/>
                <a:cs typeface="Arial" panose="020B0604020202020204" pitchFamily="34" charset="0"/>
              </a:rPr>
              <a:t>do meio e  </a:t>
            </a:r>
            <a:r>
              <a:rPr lang="pt-BR" sz="3600" i="1" spc="-10" dirty="0">
                <a:latin typeface="Arial" panose="020B0604020202020204" pitchFamily="34" charset="0"/>
                <a:cs typeface="Arial" panose="020B0604020202020204" pitchFamily="34" charset="0"/>
              </a:rPr>
              <a:t>vulnerabilidade</a:t>
            </a:r>
            <a:r>
              <a:rPr lang="pt-BR" sz="3600" i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spc="-5" dirty="0">
                <a:latin typeface="Arial" panose="020B0604020202020204" pitchFamily="34" charset="0"/>
                <a:cs typeface="Arial" panose="020B0604020202020204" pitchFamily="34" charset="0"/>
              </a:rPr>
              <a:t>individual?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52A7E5-0A84-51B6-ABAD-4A185342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0" y="6587998"/>
            <a:ext cx="4865048" cy="32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0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E7122-1C97-D795-16DB-2511D881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>
            <a:extLst>
              <a:ext uri="{FF2B5EF4-FFF2-40B4-BE49-F238E27FC236}">
                <a16:creationId xmlns:a16="http://schemas.microsoft.com/office/drawing/2014/main" id="{3F78E7F0-F4B0-8D49-C07C-CC4568E35A89}"/>
              </a:ext>
            </a:extLst>
          </p:cNvPr>
          <p:cNvGrpSpPr/>
          <p:nvPr/>
        </p:nvGrpSpPr>
        <p:grpSpPr>
          <a:xfrm>
            <a:off x="-23503" y="9867900"/>
            <a:ext cx="18311503" cy="419100"/>
            <a:chOff x="0" y="0"/>
            <a:chExt cx="5506513" cy="812800"/>
          </a:xfrm>
          <a:solidFill>
            <a:schemeClr val="accent5">
              <a:lumMod val="50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76775F8-BBEC-ADBF-71AB-5CBE70CF05D4}"/>
                </a:ext>
              </a:extLst>
            </p:cNvPr>
            <p:cNvSpPr/>
            <p:nvPr/>
          </p:nvSpPr>
          <p:spPr>
            <a:xfrm>
              <a:off x="0" y="0"/>
              <a:ext cx="5506513" cy="812800"/>
            </a:xfrm>
            <a:custGeom>
              <a:avLst/>
              <a:gdLst/>
              <a:ahLst/>
              <a:cxnLst/>
              <a:rect l="l" t="t" r="r" b="b"/>
              <a:pathLst>
                <a:path w="5506513" h="812800">
                  <a:moveTo>
                    <a:pt x="0" y="0"/>
                  </a:moveTo>
                  <a:lnTo>
                    <a:pt x="5506513" y="0"/>
                  </a:lnTo>
                  <a:lnTo>
                    <a:pt x="550651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5A87C997-D350-E0FC-51F5-C1E4E7DA058F}"/>
                </a:ext>
              </a:extLst>
            </p:cNvPr>
            <p:cNvSpPr txBox="1"/>
            <p:nvPr/>
          </p:nvSpPr>
          <p:spPr>
            <a:xfrm>
              <a:off x="0" y="-38100"/>
              <a:ext cx="550651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47BA5DFC-BF46-E448-AED4-9A05235C322D}"/>
              </a:ext>
            </a:extLst>
          </p:cNvPr>
          <p:cNvSpPr/>
          <p:nvPr/>
        </p:nvSpPr>
        <p:spPr>
          <a:xfrm>
            <a:off x="0" y="19050"/>
            <a:ext cx="18288000" cy="2000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1540ECAE-39A9-EEA2-49CB-FB370093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322"/>
            <a:ext cx="4215462" cy="161810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BD548BB-D919-4D43-2072-3E9F5F354E5B}"/>
              </a:ext>
            </a:extLst>
          </p:cNvPr>
          <p:cNvCxnSpPr/>
          <p:nvPr/>
        </p:nvCxnSpPr>
        <p:spPr>
          <a:xfrm>
            <a:off x="762000" y="1095374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33377BD3-B07F-F4F1-C30C-AB224D7840B3}"/>
              </a:ext>
            </a:extLst>
          </p:cNvPr>
          <p:cNvCxnSpPr/>
          <p:nvPr/>
        </p:nvCxnSpPr>
        <p:spPr>
          <a:xfrm>
            <a:off x="12344400" y="1051377"/>
            <a:ext cx="48768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ADFEDC4-1E9C-96F1-5FB9-DFC53244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47701"/>
            <a:ext cx="14097000" cy="121273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INSTRUMENTO HSE - IT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C0625-0E92-FE9F-AB4C-EEDA7FDC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95624"/>
            <a:ext cx="18059400" cy="6238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“Oferecer um instrumento com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35 itens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fácil aplicação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baixo custo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 com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boas propriedades psicométricas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tem um potencial prático relevante, à medida que disponibiliza aos profissionais de saúde um instrumento e um método para o diagnóstico dos fatores psicossociais desencadeantes de estresse laboral nos trabalhadores no interior das organizações. </a:t>
            </a:r>
          </a:p>
          <a:p>
            <a:pPr marL="0" indent="0" algn="just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Nesse sentido, o método do HSE-IT, ao propor uma avaliação quanti-qualitativa, amplia a possibilidade de identificar com maior amplitude as situações reais de estresse na respectiva organização pesquisada.” (LUCCA, 2017)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35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4EA9A5DF7EE642AAE71737282B6F4C" ma:contentTypeVersion="19" ma:contentTypeDescription="Crie um novo documento." ma:contentTypeScope="" ma:versionID="d006dd67156f84a99d4863d41ea27b80">
  <xsd:schema xmlns:xsd="http://www.w3.org/2001/XMLSchema" xmlns:xs="http://www.w3.org/2001/XMLSchema" xmlns:p="http://schemas.microsoft.com/office/2006/metadata/properties" xmlns:ns3="88b7b534-6dff-4cdd-a3d8-3eef7fcce743" xmlns:ns4="eaca2e99-b1e2-4197-a595-e2ab34f49534" targetNamespace="http://schemas.microsoft.com/office/2006/metadata/properties" ma:root="true" ma:fieldsID="6561e4bfa183e3e8b56f23bb8e10c9ce" ns3:_="" ns4:_="">
    <xsd:import namespace="88b7b534-6dff-4cdd-a3d8-3eef7fcce743"/>
    <xsd:import namespace="eaca2e99-b1e2-4197-a595-e2ab34f495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7b534-6dff-4cdd-a3d8-3eef7fcce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2e99-b1e2-4197-a595-e2ab34f4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8b7b534-6dff-4cdd-a3d8-3eef7fcce743" xsi:nil="true"/>
  </documentManagement>
</p:properties>
</file>

<file path=customXml/itemProps1.xml><?xml version="1.0" encoding="utf-8"?>
<ds:datastoreItem xmlns:ds="http://schemas.openxmlformats.org/officeDocument/2006/customXml" ds:itemID="{7D8C8835-17AE-477F-9DDC-2F4372FFE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7b534-6dff-4cdd-a3d8-3eef7fcce743"/>
    <ds:schemaRef ds:uri="eaca2e99-b1e2-4197-a595-e2ab34f495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DB20F2-5DD4-4F75-AA49-D1F4B0A462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81BA7-EEE7-4C48-A571-099C65F98224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8b7b534-6dff-4cdd-a3d8-3eef7fcce743"/>
    <ds:schemaRef ds:uri="eaca2e99-b1e2-4197-a595-e2ab34f4953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399</Words>
  <Application>Microsoft Office PowerPoint</Application>
  <PresentationFormat>Personalizar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              RISCO PSICOSSOCIAL COMO GERADOR DE RESULTADOS PARA AS EMPRESAS       DR. FABIANO RIBEIRO SOARES JULHO/2025</vt:lpstr>
      <vt:lpstr>RISCOS PSICOSSOCIAIS                       ADOECIMENTO MENTAL </vt:lpstr>
      <vt:lpstr>RISCOS PSICOSSOCIAIS</vt:lpstr>
      <vt:lpstr>SAÚDE MENTAL NO BRASIL E NO MUNDO </vt:lpstr>
      <vt:lpstr>AFASTAMENTOS POR TRANSTORNOS MENTAIS - BRASIL </vt:lpstr>
      <vt:lpstr>AFASTAMENTOS POR TRANSTORNOS MENTAIS – BRASIL ESPÉCIE ACIDENTÁRIA – B91 </vt:lpstr>
      <vt:lpstr>MODELO DEMANDA X CONTROLE “JOB STRAIN” – KARASEK 1979 </vt:lpstr>
      <vt:lpstr>                          Como a Psiquiatria explica?</vt:lpstr>
      <vt:lpstr>    INSTRUMENTO HSE - IT</vt:lpstr>
      <vt:lpstr>HSE - IT</vt:lpstr>
      <vt:lpstr>Apresentação do PowerPoint</vt:lpstr>
      <vt:lpstr>Como gerar resultados para as empresas?</vt:lpstr>
      <vt:lpstr>Mudança na Cultura Organizacional das Empresas Incoerência entre o que se diz e o que se faz...</vt:lpstr>
      <vt:lpstr>Segredo do Sucesso...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PATROCINADORES ENEST 2025:</dc:title>
  <dc:creator>Fábio Pinheiro</dc:creator>
  <cp:lastModifiedBy>Fabiano Soares</cp:lastModifiedBy>
  <cp:revision>9</cp:revision>
  <dcterms:created xsi:type="dcterms:W3CDTF">2006-08-16T00:00:00Z</dcterms:created>
  <dcterms:modified xsi:type="dcterms:W3CDTF">2025-07-06T21:36:52Z</dcterms:modified>
  <dc:identifier>DAGrvVi7BCA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0x0101004A4EA9A5DF7EE642AAE71737282B6F4C</vt:lpwstr>
  </property>
</Properties>
</file>